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</p:sldIdLst>
  <p:sldSz cy="5143500" cx="9144000"/>
  <p:notesSz cx="6858000" cy="9144000"/>
  <p:embeddedFontLst>
    <p:embeddedFont>
      <p:font typeface="Inter"/>
      <p:regular r:id="rId42"/>
      <p:bold r:id="rId43"/>
    </p:embeddedFont>
    <p:embeddedFont>
      <p:font typeface="Barlow Semi Condensed SemiBold"/>
      <p:regular r:id="rId44"/>
      <p:bold r:id="rId45"/>
      <p:italic r:id="rId46"/>
      <p:boldItalic r:id="rId47"/>
    </p:embeddedFont>
    <p:embeddedFont>
      <p:font typeface="Inter-Regular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B679C36-22AE-40D0-B264-13C6F14B3B9A}">
  <a:tblStyle styleId="{0B679C36-22AE-40D0-B264-13C6F14B3B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font" Target="fonts/Inter-regular.fntdata"/><Relationship Id="rId41" Type="http://schemas.openxmlformats.org/officeDocument/2006/relationships/slide" Target="slides/slide35.xml"/><Relationship Id="rId44" Type="http://schemas.openxmlformats.org/officeDocument/2006/relationships/font" Target="fonts/BarlowSemiCondensedSemiBold-regular.fntdata"/><Relationship Id="rId43" Type="http://schemas.openxmlformats.org/officeDocument/2006/relationships/font" Target="fonts/Inter-bold.fntdata"/><Relationship Id="rId46" Type="http://schemas.openxmlformats.org/officeDocument/2006/relationships/font" Target="fonts/BarlowSemiCondensedSemiBold-italic.fntdata"/><Relationship Id="rId45" Type="http://schemas.openxmlformats.org/officeDocument/2006/relationships/font" Target="fonts/BarlowSemiCondensed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Inter-Regular-regular.fntdata"/><Relationship Id="rId47" Type="http://schemas.openxmlformats.org/officeDocument/2006/relationships/font" Target="fonts/BarlowSemiCondensedSemiBold-boldItalic.fntdata"/><Relationship Id="rId49" Type="http://schemas.openxmlformats.org/officeDocument/2006/relationships/font" Target="fonts/Inter-Regular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122ef2e52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122ef2e5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122ef2e5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122ef2e5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122ef2e52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122ef2e5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122ef2f72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122ef2f72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83a4778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83a4778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122ef2f72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122ef2f72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122ef2f72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d122ef2f7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122ef2f72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d122ef2f72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122ef2f72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d122ef2f72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122ef2e5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122ef2e5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122ef2e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d122ef2e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122ef2e52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122ef2e52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122ef2e52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122ef2e52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122ef2e52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d122ef2e52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5a6f363c6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5a6f363c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d4e591e4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d4e591e4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122ef2e5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122ef2e5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122ef2e52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d122ef2e52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d122ef2e52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d122ef2e52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d122ef2e52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d122ef2e52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d5a6f363c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d5a6f363c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122ef2e5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122ef2e5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d5a6f363c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d5a6f363c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5a6f363c6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5a6f363c6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122ef2e52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d122ef2e52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d5bb5b298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d5bb5b298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d5bb5b298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d5bb5b298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d122ef2e52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d122ef2e52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d122ef2e5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d122ef2e5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122ef2e5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122ef2e5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122ef2e5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122ef2e5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122ef2e5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122ef2e5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5a6f363c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5a6f363c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5a6f363c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5a6f363c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Relationship Id="rId4" Type="http://schemas.openxmlformats.org/officeDocument/2006/relationships/hyperlink" Target="https://acadsearch.pythonanywhere.com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github.com/nishikantparmariam/Data-Science-Project" TargetMode="External"/><Relationship Id="rId4" Type="http://schemas.openxmlformats.org/officeDocument/2006/relationships/hyperlink" Target="https://acadsearch.pythonanywhere.com/" TargetMode="External"/><Relationship Id="rId5" Type="http://schemas.openxmlformats.org/officeDocument/2006/relationships/image" Target="../media/image23.png"/><Relationship Id="rId6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emeryberger/CSranking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57687" y="1621770"/>
            <a:ext cx="3739500" cy="21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3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ACAD</a:t>
            </a:r>
            <a:endParaRPr sz="83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3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SEARCH</a:t>
            </a:r>
            <a:endParaRPr sz="83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94876" y="3537663"/>
            <a:ext cx="4048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A crowd-sourced search engine to find leading professors</a:t>
            </a:r>
            <a:endParaRPr sz="19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1801" y="548050"/>
            <a:ext cx="4047400" cy="4047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594875" y="368525"/>
            <a:ext cx="37395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8796CC"/>
                </a:solidFill>
                <a:latin typeface="Inter"/>
                <a:ea typeface="Inter"/>
                <a:cs typeface="Inter"/>
                <a:sym typeface="Inter"/>
              </a:rPr>
              <a:t>CS 328 - Intro to Data Science</a:t>
            </a:r>
            <a:endParaRPr sz="1900">
              <a:solidFill>
                <a:srgbClr val="8796C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idx="4294967295" type="ctrTitle"/>
          </p:nvPr>
        </p:nvSpPr>
        <p:spPr>
          <a:xfrm>
            <a:off x="4882175" y="1645950"/>
            <a:ext cx="3872400" cy="18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PRE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PROCESSING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32" name="Google Shape;132;p22"/>
          <p:cNvSpPr/>
          <p:nvPr/>
        </p:nvSpPr>
        <p:spPr>
          <a:xfrm rot="-5400000">
            <a:off x="366225" y="26355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8315125" y="4454550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" name="Google Shape;134;p22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22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225" y="869250"/>
            <a:ext cx="3872400" cy="38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/>
          <p:nvPr/>
        </p:nvSpPr>
        <p:spPr>
          <a:xfrm>
            <a:off x="4359500" y="0"/>
            <a:ext cx="4784400" cy="5167200"/>
          </a:xfrm>
          <a:prstGeom prst="rect">
            <a:avLst/>
          </a:prstGeom>
          <a:solidFill>
            <a:srgbClr val="EFF5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3"/>
          <p:cNvSpPr txBox="1"/>
          <p:nvPr/>
        </p:nvSpPr>
        <p:spPr>
          <a:xfrm>
            <a:off x="526325" y="530288"/>
            <a:ext cx="2362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CLEAN</a:t>
            </a: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ING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43" name="Google Shape;143;p23"/>
          <p:cNvSpPr txBox="1"/>
          <p:nvPr>
            <p:ph idx="4294967295" type="subTitle"/>
          </p:nvPr>
        </p:nvSpPr>
        <p:spPr>
          <a:xfrm>
            <a:off x="526325" y="1305900"/>
            <a:ext cx="3666900" cy="3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Removed redundant entries.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ome Google Scholar pages did not follow the same HTML conventions as the rest. 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Cleaned such corruptions using regular expressions.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4559300" y="530308"/>
            <a:ext cx="41439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TEXT PRE-PROCESSING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45" name="Google Shape;145;p23"/>
          <p:cNvSpPr txBox="1"/>
          <p:nvPr>
            <p:ph idx="4294967295" type="subTitle"/>
          </p:nvPr>
        </p:nvSpPr>
        <p:spPr>
          <a:xfrm>
            <a:off x="4559300" y="1305908"/>
            <a:ext cx="3893400" cy="14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Convert to lower-case.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Perform stemming.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Remove stop words.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" name="Google Shape;146;p23"/>
          <p:cNvSpPr/>
          <p:nvPr/>
        </p:nvSpPr>
        <p:spPr>
          <a:xfrm rot="-5400000">
            <a:off x="4952100" y="403875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23"/>
          <p:cNvCxnSpPr/>
          <p:nvPr/>
        </p:nvCxnSpPr>
        <p:spPr>
          <a:xfrm rot="5400000">
            <a:off x="7867101" y="2043150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23"/>
          <p:cNvCxnSpPr/>
          <p:nvPr/>
        </p:nvCxnSpPr>
        <p:spPr>
          <a:xfrm flipH="1" rot="-5400000">
            <a:off x="7100901" y="3913950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idx="4294967295" type="ctrTitle"/>
          </p:nvPr>
        </p:nvSpPr>
        <p:spPr>
          <a:xfrm>
            <a:off x="546425" y="1645950"/>
            <a:ext cx="3765600" cy="18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DATA STATISTICS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54" name="Google Shape;154;p24"/>
          <p:cNvSpPr/>
          <p:nvPr/>
        </p:nvSpPr>
        <p:spPr>
          <a:xfrm rot="-5400000">
            <a:off x="629575" y="55830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4"/>
          <p:cNvSpPr/>
          <p:nvPr/>
        </p:nvSpPr>
        <p:spPr>
          <a:xfrm>
            <a:off x="2626300" y="4183050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6" name="Google Shape;156;p24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4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0725" y="520950"/>
            <a:ext cx="4101575" cy="410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" name="Google Shape;163;p25"/>
          <p:cNvGraphicFramePr/>
          <p:nvPr/>
        </p:nvGraphicFramePr>
        <p:xfrm>
          <a:off x="754934" y="175738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{0B679C36-22AE-40D0-B264-13C6F14B3B9A}</a:tableStyleId>
              </a:tblPr>
              <a:tblGrid>
                <a:gridCol w="5970475"/>
                <a:gridCol w="1672425"/>
              </a:tblGrid>
              <a:tr h="48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Number of professors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   </a:t>
                      </a: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13285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Number of institutions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   </a:t>
                      </a: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8716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Number of publications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   </a:t>
                      </a: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893575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Average number of publications per professor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   </a:t>
                      </a: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79.80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</a:tr>
              <a:tr h="48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Size of data after cleaning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    </a:t>
                      </a:r>
                      <a:r>
                        <a:rPr lang="en" sz="1900">
                          <a:solidFill>
                            <a:srgbClr val="010038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232 MB</a:t>
                      </a:r>
                      <a:endParaRPr sz="1900">
                        <a:solidFill>
                          <a:srgbClr val="010038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F5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FF3"/>
                    </a:solidFill>
                  </a:tcPr>
                </a:tc>
              </a:tr>
            </a:tbl>
          </a:graphicData>
        </a:graphic>
      </p:graphicFrame>
      <p:sp>
        <p:nvSpPr>
          <p:cNvPr id="164" name="Google Shape;164;p25"/>
          <p:cNvSpPr txBox="1"/>
          <p:nvPr/>
        </p:nvSpPr>
        <p:spPr>
          <a:xfrm>
            <a:off x="678725" y="530288"/>
            <a:ext cx="2362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BASICS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65" name="Google Shape;165;p25"/>
          <p:cNvSpPr/>
          <p:nvPr/>
        </p:nvSpPr>
        <p:spPr>
          <a:xfrm rot="-5400000">
            <a:off x="8232000" y="237575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5"/>
          <p:cNvSpPr/>
          <p:nvPr/>
        </p:nvSpPr>
        <p:spPr>
          <a:xfrm rot="10800000">
            <a:off x="163025" y="4591850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25"/>
          <p:cNvCxnSpPr/>
          <p:nvPr/>
        </p:nvCxnSpPr>
        <p:spPr>
          <a:xfrm rot="5400000">
            <a:off x="8409750" y="2726700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5"/>
          <p:cNvCxnSpPr/>
          <p:nvPr/>
        </p:nvCxnSpPr>
        <p:spPr>
          <a:xfrm flipH="1" rot="-5400000">
            <a:off x="7643550" y="4597500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3300" y="78725"/>
            <a:ext cx="9277299" cy="49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313" y="166688"/>
            <a:ext cx="5667375" cy="48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313" y="152400"/>
            <a:ext cx="5667375" cy="48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313" y="152400"/>
            <a:ext cx="5667375" cy="48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275" y="0"/>
            <a:ext cx="676944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idx="4294967295" type="ctrTitle"/>
          </p:nvPr>
        </p:nvSpPr>
        <p:spPr>
          <a:xfrm>
            <a:off x="5461346" y="2034600"/>
            <a:ext cx="3052800" cy="10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INDEXING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99" name="Google Shape;199;p31"/>
          <p:cNvSpPr/>
          <p:nvPr/>
        </p:nvSpPr>
        <p:spPr>
          <a:xfrm rot="-5400000">
            <a:off x="366225" y="26355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1"/>
          <p:cNvSpPr/>
          <p:nvPr/>
        </p:nvSpPr>
        <p:spPr>
          <a:xfrm>
            <a:off x="7673550" y="4330600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1" name="Google Shape;201;p31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31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3" name="Google Shape;2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075" y="441338"/>
            <a:ext cx="4260820" cy="4260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4812550" y="519192"/>
            <a:ext cx="2231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MOTIVATION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63" name="Google Shape;63;p14"/>
          <p:cNvSpPr txBox="1"/>
          <p:nvPr>
            <p:ph idx="4294967295" type="subTitle"/>
          </p:nvPr>
        </p:nvSpPr>
        <p:spPr>
          <a:xfrm>
            <a:off x="4812550" y="1264075"/>
            <a:ext cx="3704400" cy="32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Students often need to search for professors.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Google Scholar provides less control over search results.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A tool focused towards students searching for professors.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400" y="719550"/>
            <a:ext cx="3704400" cy="370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/>
          <p:nvPr/>
        </p:nvSpPr>
        <p:spPr>
          <a:xfrm>
            <a:off x="0" y="0"/>
            <a:ext cx="4559400" cy="5167200"/>
          </a:xfrm>
          <a:prstGeom prst="rect">
            <a:avLst/>
          </a:prstGeom>
          <a:solidFill>
            <a:srgbClr val="EFF5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2"/>
          <p:cNvSpPr/>
          <p:nvPr/>
        </p:nvSpPr>
        <p:spPr>
          <a:xfrm rot="-5400000">
            <a:off x="3633550" y="285075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0" name="Google Shape;210;p32"/>
          <p:cNvCxnSpPr/>
          <p:nvPr/>
        </p:nvCxnSpPr>
        <p:spPr>
          <a:xfrm rot="10800000">
            <a:off x="1761401" y="3599250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32"/>
          <p:cNvCxnSpPr/>
          <p:nvPr/>
        </p:nvCxnSpPr>
        <p:spPr>
          <a:xfrm flipH="1">
            <a:off x="-115399" y="3599250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32"/>
          <p:cNvSpPr txBox="1"/>
          <p:nvPr/>
        </p:nvSpPr>
        <p:spPr>
          <a:xfrm>
            <a:off x="602525" y="530288"/>
            <a:ext cx="2362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2 INDICES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13" name="Google Shape;213;p32"/>
          <p:cNvSpPr txBox="1"/>
          <p:nvPr>
            <p:ph idx="4294967295" type="subTitle"/>
          </p:nvPr>
        </p:nvSpPr>
        <p:spPr>
          <a:xfrm>
            <a:off x="602525" y="1305900"/>
            <a:ext cx="3567000" cy="17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Research topics and paper titles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Name and Affiliation(Institution)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4" name="Google Shape;214;p32"/>
          <p:cNvSpPr txBox="1"/>
          <p:nvPr/>
        </p:nvSpPr>
        <p:spPr>
          <a:xfrm>
            <a:off x="4864100" y="530300"/>
            <a:ext cx="31233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INVERTED INDEX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15" name="Google Shape;215;p32"/>
          <p:cNvSpPr txBox="1"/>
          <p:nvPr>
            <p:ph idx="4294967295" type="subTitle"/>
          </p:nvPr>
        </p:nvSpPr>
        <p:spPr>
          <a:xfrm>
            <a:off x="4864100" y="1305900"/>
            <a:ext cx="3878700" cy="31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{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‘machin’ : [ [0, 12], [3, 16],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457200" lvl="0" marL="228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[6, 9] ],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	‘learn’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 : [ [0, 13], [3, 17],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457200" lvl="0" marL="228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[8, 18] ]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}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/>
          <p:nvPr>
            <p:ph idx="4294967295" type="ctrTitle"/>
          </p:nvPr>
        </p:nvSpPr>
        <p:spPr>
          <a:xfrm>
            <a:off x="546425" y="1645950"/>
            <a:ext cx="3765600" cy="18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QUERYING &amp; RANKING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21" name="Google Shape;221;p33"/>
          <p:cNvSpPr/>
          <p:nvPr/>
        </p:nvSpPr>
        <p:spPr>
          <a:xfrm rot="-5400000">
            <a:off x="629575" y="55830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3"/>
          <p:cNvSpPr/>
          <p:nvPr/>
        </p:nvSpPr>
        <p:spPr>
          <a:xfrm>
            <a:off x="3741750" y="4008375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3" name="Google Shape;223;p33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33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5" name="Google Shape;22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486013"/>
            <a:ext cx="4171475" cy="41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/>
          <p:nvPr/>
        </p:nvSpPr>
        <p:spPr>
          <a:xfrm>
            <a:off x="4517325" y="-35625"/>
            <a:ext cx="4674900" cy="5167200"/>
          </a:xfrm>
          <a:prstGeom prst="rect">
            <a:avLst/>
          </a:prstGeom>
          <a:solidFill>
            <a:srgbClr val="EFF5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4"/>
          <p:cNvSpPr/>
          <p:nvPr/>
        </p:nvSpPr>
        <p:spPr>
          <a:xfrm rot="-5400000">
            <a:off x="5023375" y="4276325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2" name="Google Shape;232;p34"/>
          <p:cNvCxnSpPr/>
          <p:nvPr/>
        </p:nvCxnSpPr>
        <p:spPr>
          <a:xfrm rot="5400000">
            <a:off x="7908376" y="19709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4"/>
          <p:cNvCxnSpPr/>
          <p:nvPr/>
        </p:nvCxnSpPr>
        <p:spPr>
          <a:xfrm flipH="1" rot="-5400000">
            <a:off x="7142176" y="384172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4" name="Google Shape;234;p34"/>
          <p:cNvSpPr txBox="1"/>
          <p:nvPr/>
        </p:nvSpPr>
        <p:spPr>
          <a:xfrm>
            <a:off x="602525" y="530300"/>
            <a:ext cx="3721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BOOLEAN RETRIEVAL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35" name="Google Shape;235;p34"/>
          <p:cNvSpPr txBox="1"/>
          <p:nvPr>
            <p:ph idx="4294967295" type="subTitle"/>
          </p:nvPr>
        </p:nvSpPr>
        <p:spPr>
          <a:xfrm>
            <a:off x="602525" y="1305900"/>
            <a:ext cx="3567000" cy="30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AND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: Return professors that contain all the words from the query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OR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: Return professors that contain at least 1 word from the query.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Optimisation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4864100" y="530300"/>
            <a:ext cx="3878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PHRASE RETRIEVAL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37" name="Google Shape;237;p34"/>
          <p:cNvSpPr txBox="1"/>
          <p:nvPr>
            <p:ph idx="4294967295" type="subTitle"/>
          </p:nvPr>
        </p:nvSpPr>
        <p:spPr>
          <a:xfrm>
            <a:off x="4864100" y="1305900"/>
            <a:ext cx="3878700" cy="24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Allows users to search for exact matches for phrases.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The word positions stored in the inverted index is used.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/>
        </p:nvSpPr>
        <p:spPr>
          <a:xfrm>
            <a:off x="602525" y="530300"/>
            <a:ext cx="3721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TF-IDF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43" name="Google Shape;243;p35"/>
          <p:cNvSpPr txBox="1"/>
          <p:nvPr>
            <p:ph idx="4294967295" type="subTitle"/>
          </p:nvPr>
        </p:nvSpPr>
        <p:spPr>
          <a:xfrm>
            <a:off x="602525" y="1305900"/>
            <a:ext cx="7957200" cy="3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TF-IDF(t, d, D) = TF(t, d) x IDF (t, D)</a:t>
            </a:r>
            <a:endParaRPr sz="2000">
              <a:solidFill>
                <a:srgbClr val="394FE1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-Regular"/>
              <a:buChar char="➔"/>
            </a:pP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TF: measure of how frequently a word/term appears in a document, normalised by the document size. </a:t>
            </a:r>
            <a:endParaRPr sz="2000">
              <a:solidFill>
                <a:srgbClr val="394FE1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-Regular"/>
              <a:buChar char="➔"/>
            </a:pP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TF(t, d) = no. of times t appears in d ÷ total no. of words in d</a:t>
            </a:r>
            <a:endParaRPr sz="2000">
              <a:solidFill>
                <a:srgbClr val="394FE1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-Regular"/>
              <a:buChar char="➔"/>
            </a:pP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IDF: measure of how much information a word provides, i.e., if it's common or rare across all documents.</a:t>
            </a:r>
            <a:endParaRPr sz="2000">
              <a:solidFill>
                <a:srgbClr val="394FE1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-Regular"/>
              <a:buChar char="➔"/>
            </a:pP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IDF(t, D) = log[no. of documents</a:t>
            </a: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 ÷ (1 + </a:t>
            </a: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no. of </a:t>
            </a: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documents</a:t>
            </a:r>
            <a:r>
              <a:rPr lang="en" sz="2000">
                <a:solidFill>
                  <a:srgbClr val="394FE1"/>
                </a:solidFill>
                <a:latin typeface="Inter-Regular"/>
                <a:ea typeface="Inter-Regular"/>
                <a:cs typeface="Inter-Regular"/>
                <a:sym typeface="Inter-Regular"/>
              </a:rPr>
              <a:t> containing t)]</a:t>
            </a:r>
            <a:endParaRPr sz="2000">
              <a:solidFill>
                <a:srgbClr val="394FE1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44" name="Google Shape;244;p35"/>
          <p:cNvSpPr txBox="1"/>
          <p:nvPr>
            <p:ph idx="4294967295" type="subTitle"/>
          </p:nvPr>
        </p:nvSpPr>
        <p:spPr>
          <a:xfrm>
            <a:off x="1925125" y="627400"/>
            <a:ext cx="6105000" cy="4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8796CC"/>
                </a:solidFill>
                <a:latin typeface="Inter-Regular"/>
                <a:ea typeface="Inter-Regular"/>
                <a:cs typeface="Inter-Regular"/>
                <a:sym typeface="Inter-Regular"/>
              </a:rPr>
              <a:t>(Term Frequency-Inverse Document Frequency)</a:t>
            </a:r>
            <a:endParaRPr sz="2000">
              <a:solidFill>
                <a:srgbClr val="8796CC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/>
          <p:nvPr/>
        </p:nvSpPr>
        <p:spPr>
          <a:xfrm>
            <a:off x="8455600" y="4561200"/>
            <a:ext cx="439500" cy="439500"/>
          </a:xfrm>
          <a:prstGeom prst="rtTriangle">
            <a:avLst/>
          </a:prstGeom>
          <a:solidFill>
            <a:srgbClr val="EFF5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0" name="Google Shape;250;p36"/>
          <p:cNvCxnSpPr/>
          <p:nvPr/>
        </p:nvCxnSpPr>
        <p:spPr>
          <a:xfrm>
            <a:off x="6238800" y="-76200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EFF5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6"/>
          <p:cNvCxnSpPr/>
          <p:nvPr/>
        </p:nvCxnSpPr>
        <p:spPr>
          <a:xfrm flipH="1" rot="10800000">
            <a:off x="7343400" y="684000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EFF5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36"/>
          <p:cNvSpPr txBox="1"/>
          <p:nvPr/>
        </p:nvSpPr>
        <p:spPr>
          <a:xfrm>
            <a:off x="678725" y="530300"/>
            <a:ext cx="33531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SORTING RESULTS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53" name="Google Shape;253;p36"/>
          <p:cNvSpPr txBox="1"/>
          <p:nvPr>
            <p:ph idx="4294967295" type="subTitle"/>
          </p:nvPr>
        </p:nvSpPr>
        <p:spPr>
          <a:xfrm>
            <a:off x="678725" y="1229700"/>
            <a:ext cx="7831500" cy="16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Users can sort search results based on no. of citations, h-index, no. of citations in last 5 years etc.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Boolean and phrase retrieval results are sorted using a default ranking metric.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4" name="Google Shape;254;p36"/>
          <p:cNvSpPr txBox="1"/>
          <p:nvPr/>
        </p:nvSpPr>
        <p:spPr>
          <a:xfrm>
            <a:off x="678725" y="3027725"/>
            <a:ext cx="4766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DEFAULT RANKING METRIC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55" name="Google Shape;255;p36"/>
          <p:cNvSpPr txBox="1"/>
          <p:nvPr>
            <p:ph idx="4294967295" type="subTitle"/>
          </p:nvPr>
        </p:nvSpPr>
        <p:spPr>
          <a:xfrm>
            <a:off x="678725" y="3710324"/>
            <a:ext cx="7831500" cy="9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Linear combination of h-index, i10-index, no. of citations, h-index(last 5 yrs), i10-index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(last 5 yrs), c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itations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(last 5 yrs)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/>
          <p:nvPr/>
        </p:nvSpPr>
        <p:spPr>
          <a:xfrm rot="-5400000">
            <a:off x="366225" y="26355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7"/>
          <p:cNvSpPr/>
          <p:nvPr/>
        </p:nvSpPr>
        <p:spPr>
          <a:xfrm>
            <a:off x="8315125" y="4454550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2" name="Google Shape;262;p37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37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4" name="Google Shape;26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500" y="230550"/>
            <a:ext cx="4682400" cy="468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7"/>
          <p:cNvSpPr txBox="1"/>
          <p:nvPr>
            <p:ph idx="4294967295" type="subTitle"/>
          </p:nvPr>
        </p:nvSpPr>
        <p:spPr>
          <a:xfrm>
            <a:off x="5625625" y="2450375"/>
            <a:ext cx="3195300" cy="20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Built using Flask.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An interface for users to use the search engine.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Hosted </a:t>
            </a:r>
            <a:r>
              <a:rPr lang="en" sz="20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/>
              </a:rPr>
              <a:t>here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6" name="Google Shape;266;p37"/>
          <p:cNvSpPr txBox="1"/>
          <p:nvPr>
            <p:ph idx="4294967295" type="ctrTitle"/>
          </p:nvPr>
        </p:nvSpPr>
        <p:spPr>
          <a:xfrm>
            <a:off x="5625625" y="443375"/>
            <a:ext cx="3052800" cy="17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WEB SERVER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6300" y="10"/>
            <a:ext cx="5807002" cy="5143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 txBox="1"/>
          <p:nvPr>
            <p:ph idx="4294967295" type="ctrTitle"/>
          </p:nvPr>
        </p:nvSpPr>
        <p:spPr>
          <a:xfrm>
            <a:off x="546425" y="2058300"/>
            <a:ext cx="3765600" cy="10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EVALUATION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77" name="Google Shape;277;p39"/>
          <p:cNvSpPr/>
          <p:nvPr/>
        </p:nvSpPr>
        <p:spPr>
          <a:xfrm rot="-5400000">
            <a:off x="629575" y="55830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9"/>
          <p:cNvSpPr/>
          <p:nvPr/>
        </p:nvSpPr>
        <p:spPr>
          <a:xfrm>
            <a:off x="3407125" y="3822450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9" name="Google Shape;279;p39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9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1" name="Google Shape;28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0050" y="212800"/>
            <a:ext cx="4715875" cy="471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0"/>
          <p:cNvSpPr/>
          <p:nvPr/>
        </p:nvSpPr>
        <p:spPr>
          <a:xfrm>
            <a:off x="8360575" y="4418650"/>
            <a:ext cx="439500" cy="439500"/>
          </a:xfrm>
          <a:prstGeom prst="rtTriangle">
            <a:avLst/>
          </a:prstGeom>
          <a:solidFill>
            <a:srgbClr val="EFF5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7" name="Google Shape;287;p40"/>
          <p:cNvCxnSpPr/>
          <p:nvPr/>
        </p:nvCxnSpPr>
        <p:spPr>
          <a:xfrm>
            <a:off x="6238800" y="-76200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EFF5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40"/>
          <p:cNvCxnSpPr/>
          <p:nvPr/>
        </p:nvCxnSpPr>
        <p:spPr>
          <a:xfrm flipH="1" rot="10800000">
            <a:off x="7343400" y="684000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EFF5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40"/>
          <p:cNvSpPr txBox="1"/>
          <p:nvPr/>
        </p:nvSpPr>
        <p:spPr>
          <a:xfrm>
            <a:off x="602525" y="301700"/>
            <a:ext cx="2569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MEDIAN RANK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90" name="Google Shape;290;p40"/>
          <p:cNvSpPr txBox="1"/>
          <p:nvPr>
            <p:ph idx="4294967295" type="subTitle"/>
          </p:nvPr>
        </p:nvSpPr>
        <p:spPr>
          <a:xfrm>
            <a:off x="602525" y="848700"/>
            <a:ext cx="7831500" cy="9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Median of the ranks achieved by the ground 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truth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 in the search results, over a large number of searches.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1" name="Google Shape;291;p40"/>
          <p:cNvSpPr txBox="1"/>
          <p:nvPr/>
        </p:nvSpPr>
        <p:spPr>
          <a:xfrm>
            <a:off x="602525" y="1884725"/>
            <a:ext cx="38163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RECALL RATE, R@X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92" name="Google Shape;292;p40"/>
          <p:cNvSpPr txBox="1"/>
          <p:nvPr>
            <p:ph idx="4294967295" type="subTitle"/>
          </p:nvPr>
        </p:nvSpPr>
        <p:spPr>
          <a:xfrm>
            <a:off x="602525" y="2431725"/>
            <a:ext cx="7831500" cy="9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Percentage of times that the ground 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truth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 appears in the top X results.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3" name="Google Shape;293;p40"/>
          <p:cNvSpPr txBox="1"/>
          <p:nvPr/>
        </p:nvSpPr>
        <p:spPr>
          <a:xfrm>
            <a:off x="602525" y="3425325"/>
            <a:ext cx="46953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AVERAGE TIME PER QUERY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294" name="Google Shape;294;p40"/>
          <p:cNvSpPr txBox="1"/>
          <p:nvPr>
            <p:ph idx="4294967295" type="subTitle"/>
          </p:nvPr>
        </p:nvSpPr>
        <p:spPr>
          <a:xfrm>
            <a:off x="602525" y="3990992"/>
            <a:ext cx="7831500" cy="9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Time taken by retrieval algorithms to return matched document IDs.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740" y="0"/>
            <a:ext cx="72705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678725" y="530288"/>
            <a:ext cx="2362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OBJECTIVES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70" name="Google Shape;70;p15"/>
          <p:cNvSpPr txBox="1"/>
          <p:nvPr>
            <p:ph idx="4294967295" type="subTitle"/>
          </p:nvPr>
        </p:nvSpPr>
        <p:spPr>
          <a:xfrm>
            <a:off x="678725" y="1305888"/>
            <a:ext cx="4025400" cy="3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Search Engine for professors based on name, topic, paper title, etc.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Ranking and 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filtering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 based on h-index, citations over last 5 years, conferences, etc.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Ranking metric based on the data. 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125" y="456425"/>
            <a:ext cx="4135075" cy="413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3863" y="0"/>
            <a:ext cx="663628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088" y="0"/>
            <a:ext cx="73438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4"/>
          <p:cNvSpPr txBox="1"/>
          <p:nvPr>
            <p:ph idx="4294967295" type="ctrTitle"/>
          </p:nvPr>
        </p:nvSpPr>
        <p:spPr>
          <a:xfrm>
            <a:off x="6219850" y="2044200"/>
            <a:ext cx="2147100" cy="10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DEMO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315" name="Google Shape;315;p44"/>
          <p:cNvSpPr/>
          <p:nvPr/>
        </p:nvSpPr>
        <p:spPr>
          <a:xfrm rot="-5400000">
            <a:off x="366225" y="26355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44"/>
          <p:cNvSpPr/>
          <p:nvPr/>
        </p:nvSpPr>
        <p:spPr>
          <a:xfrm>
            <a:off x="6728700" y="3921625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7" name="Google Shape;317;p44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44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19" name="Google Shape;31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00" y="325075"/>
            <a:ext cx="4493350" cy="449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/>
          <p:nvPr>
            <p:ph idx="4294967295" type="ctrTitle"/>
          </p:nvPr>
        </p:nvSpPr>
        <p:spPr>
          <a:xfrm>
            <a:off x="697825" y="1665600"/>
            <a:ext cx="2587800" cy="18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FUTURE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WORK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325" name="Google Shape;325;p45"/>
          <p:cNvSpPr/>
          <p:nvPr/>
        </p:nvSpPr>
        <p:spPr>
          <a:xfrm rot="-5400000">
            <a:off x="366225" y="26355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5"/>
          <p:cNvSpPr/>
          <p:nvPr/>
        </p:nvSpPr>
        <p:spPr>
          <a:xfrm>
            <a:off x="2143500" y="4135450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7" name="Google Shape;327;p45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45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9" name="Google Shape;32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8250" y="424225"/>
            <a:ext cx="4295050" cy="429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6"/>
          <p:cNvSpPr/>
          <p:nvPr/>
        </p:nvSpPr>
        <p:spPr>
          <a:xfrm>
            <a:off x="4517325" y="-35625"/>
            <a:ext cx="4674900" cy="5167200"/>
          </a:xfrm>
          <a:prstGeom prst="rect">
            <a:avLst/>
          </a:prstGeom>
          <a:solidFill>
            <a:srgbClr val="EFF5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6"/>
          <p:cNvSpPr/>
          <p:nvPr/>
        </p:nvSpPr>
        <p:spPr>
          <a:xfrm rot="-5400000">
            <a:off x="5023375" y="4276325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6" name="Google Shape;336;p46"/>
          <p:cNvCxnSpPr/>
          <p:nvPr/>
        </p:nvCxnSpPr>
        <p:spPr>
          <a:xfrm rot="5400000">
            <a:off x="7908376" y="19709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46"/>
          <p:cNvCxnSpPr/>
          <p:nvPr/>
        </p:nvCxnSpPr>
        <p:spPr>
          <a:xfrm flipH="1" rot="-5400000">
            <a:off x="7142176" y="384172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46"/>
          <p:cNvSpPr txBox="1"/>
          <p:nvPr>
            <p:ph idx="4294967295" type="subTitle"/>
          </p:nvPr>
        </p:nvSpPr>
        <p:spPr>
          <a:xfrm>
            <a:off x="602525" y="1573800"/>
            <a:ext cx="3567000" cy="30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Scraping more data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Improving user experience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Personalizing search results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9" name="Google Shape;339;p46"/>
          <p:cNvSpPr txBox="1"/>
          <p:nvPr/>
        </p:nvSpPr>
        <p:spPr>
          <a:xfrm>
            <a:off x="1035500" y="513125"/>
            <a:ext cx="38787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FUTURE WORK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340" name="Google Shape;340;p46"/>
          <p:cNvSpPr txBox="1"/>
          <p:nvPr>
            <p:ph idx="4294967295" type="subTitle"/>
          </p:nvPr>
        </p:nvSpPr>
        <p:spPr>
          <a:xfrm>
            <a:off x="4864100" y="1573800"/>
            <a:ext cx="3878700" cy="24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Performing user tests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Using page ranking on citation data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Learning the default ranking metric from user feedback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7"/>
          <p:cNvSpPr/>
          <p:nvPr/>
        </p:nvSpPr>
        <p:spPr>
          <a:xfrm>
            <a:off x="7006828" y="339750"/>
            <a:ext cx="1742700" cy="2129100"/>
          </a:xfrm>
          <a:prstGeom prst="roundRect">
            <a:avLst>
              <a:gd fmla="val 5785" name="adj"/>
            </a:avLst>
          </a:prstGeom>
          <a:solidFill>
            <a:srgbClr val="394F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7"/>
          <p:cNvSpPr/>
          <p:nvPr/>
        </p:nvSpPr>
        <p:spPr>
          <a:xfrm rot="-5400000">
            <a:off x="366225" y="26355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7"/>
          <p:cNvSpPr/>
          <p:nvPr/>
        </p:nvSpPr>
        <p:spPr>
          <a:xfrm>
            <a:off x="6959675" y="4412675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8" name="Google Shape;348;p47"/>
          <p:cNvCxnSpPr/>
          <p:nvPr/>
        </p:nvCxnSpPr>
        <p:spPr>
          <a:xfrm rot="10800000">
            <a:off x="1832975" y="3803050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47"/>
          <p:cNvCxnSpPr/>
          <p:nvPr/>
        </p:nvCxnSpPr>
        <p:spPr>
          <a:xfrm flipH="1">
            <a:off x="-43825" y="3803050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47"/>
          <p:cNvSpPr txBox="1"/>
          <p:nvPr/>
        </p:nvSpPr>
        <p:spPr>
          <a:xfrm>
            <a:off x="602525" y="1292300"/>
            <a:ext cx="30144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GROUP MEMBERS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351" name="Google Shape;351;p47"/>
          <p:cNvSpPr txBox="1"/>
          <p:nvPr>
            <p:ph idx="4294967295" type="subTitle"/>
          </p:nvPr>
        </p:nvSpPr>
        <p:spPr>
          <a:xfrm>
            <a:off x="602525" y="2038675"/>
            <a:ext cx="6687900" cy="9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Amey Kulkarni (18110016)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Chris Francis (18110041)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Nishikant Parmar (18110108)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" name="Google Shape;352;p47"/>
          <p:cNvSpPr txBox="1"/>
          <p:nvPr/>
        </p:nvSpPr>
        <p:spPr>
          <a:xfrm>
            <a:off x="602525" y="3096150"/>
            <a:ext cx="46116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ACKNOWLEDGEMENTS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353" name="Google Shape;353;p47"/>
          <p:cNvSpPr txBox="1"/>
          <p:nvPr>
            <p:ph idx="4294967295" type="subTitle"/>
          </p:nvPr>
        </p:nvSpPr>
        <p:spPr>
          <a:xfrm>
            <a:off x="602525" y="3690125"/>
            <a:ext cx="6687900" cy="9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Special thanks to Prof. Anirban Dasgupta for his valuable guidance and feedback.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" name="Google Shape;354;p47"/>
          <p:cNvSpPr txBox="1"/>
          <p:nvPr>
            <p:ph idx="4294967295" type="subTitle"/>
          </p:nvPr>
        </p:nvSpPr>
        <p:spPr>
          <a:xfrm>
            <a:off x="678725" y="577675"/>
            <a:ext cx="31680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GitHub Repository: </a:t>
            </a:r>
            <a:r>
              <a:rPr lang="en" sz="20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link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Web App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: </a:t>
            </a:r>
            <a:r>
              <a:rPr lang="en" sz="2000" u="sng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5" name="Google Shape;355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9484" y="444589"/>
            <a:ext cx="1517464" cy="1517464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7"/>
          <p:cNvSpPr/>
          <p:nvPr/>
        </p:nvSpPr>
        <p:spPr>
          <a:xfrm>
            <a:off x="6996125" y="2638475"/>
            <a:ext cx="1764300" cy="2155200"/>
          </a:xfrm>
          <a:prstGeom prst="roundRect">
            <a:avLst>
              <a:gd fmla="val 5785" name="adj"/>
            </a:avLst>
          </a:prstGeom>
          <a:solidFill>
            <a:srgbClr val="394F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47"/>
          <p:cNvSpPr txBox="1"/>
          <p:nvPr>
            <p:ph idx="4294967295" type="subTitle"/>
          </p:nvPr>
        </p:nvSpPr>
        <p:spPr>
          <a:xfrm>
            <a:off x="7424785" y="1962038"/>
            <a:ext cx="9069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EFF5FF"/>
                </a:solidFill>
                <a:latin typeface="Inter"/>
                <a:ea typeface="Inter"/>
                <a:cs typeface="Inter"/>
                <a:sym typeface="Inter"/>
              </a:rPr>
              <a:t>Repo</a:t>
            </a:r>
            <a:endParaRPr>
              <a:solidFill>
                <a:srgbClr val="EFF5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8" name="Google Shape;358;p47"/>
          <p:cNvSpPr txBox="1"/>
          <p:nvPr>
            <p:ph idx="4294967295" type="subTitle"/>
          </p:nvPr>
        </p:nvSpPr>
        <p:spPr>
          <a:xfrm>
            <a:off x="7110243" y="4219618"/>
            <a:ext cx="1536300" cy="5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EFF5FF"/>
                </a:solidFill>
                <a:latin typeface="Inter"/>
                <a:ea typeface="Inter"/>
                <a:cs typeface="Inter"/>
                <a:sym typeface="Inter"/>
              </a:rPr>
              <a:t>Web App</a:t>
            </a:r>
            <a:endParaRPr>
              <a:solidFill>
                <a:srgbClr val="EFF5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9" name="Google Shape;359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10151" y="2773305"/>
            <a:ext cx="1536067" cy="1536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idx="4294967295" type="ctrTitle"/>
          </p:nvPr>
        </p:nvSpPr>
        <p:spPr>
          <a:xfrm>
            <a:off x="4253725" y="1645950"/>
            <a:ext cx="4500900" cy="18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HIGH LEVEL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ARCHITECTURE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77" name="Google Shape;77;p16"/>
          <p:cNvSpPr/>
          <p:nvPr/>
        </p:nvSpPr>
        <p:spPr>
          <a:xfrm rot="-5400000">
            <a:off x="629575" y="55830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8315125" y="4454550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" name="Google Shape;79;p16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6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00" y="712663"/>
            <a:ext cx="4101325" cy="410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42600"/>
            <a:ext cx="8839199" cy="44582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5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idx="4294967295" type="ctrTitle"/>
          </p:nvPr>
        </p:nvSpPr>
        <p:spPr>
          <a:xfrm>
            <a:off x="546425" y="1645950"/>
            <a:ext cx="3765600" cy="18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DATA COLLECTION</a:t>
            </a:r>
            <a:endParaRPr sz="55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92" name="Google Shape;92;p18"/>
          <p:cNvSpPr/>
          <p:nvPr/>
        </p:nvSpPr>
        <p:spPr>
          <a:xfrm rot="-5400000">
            <a:off x="629575" y="558300"/>
            <a:ext cx="605700" cy="605700"/>
          </a:xfrm>
          <a:prstGeom prst="teardrop">
            <a:avLst>
              <a:gd fmla="val 100000" name="adj"/>
            </a:avLst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/>
          <p:nvPr/>
        </p:nvSpPr>
        <p:spPr>
          <a:xfrm>
            <a:off x="2923750" y="4367775"/>
            <a:ext cx="439500" cy="439500"/>
          </a:xfrm>
          <a:prstGeom prst="rtTriangle">
            <a:avLst/>
          </a:prstGeom>
          <a:solidFill>
            <a:srgbClr val="D9DF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18"/>
          <p:cNvCxnSpPr/>
          <p:nvPr/>
        </p:nvCxnSpPr>
        <p:spPr>
          <a:xfrm>
            <a:off x="6568950" y="-47525"/>
            <a:ext cx="1104600" cy="16155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8"/>
          <p:cNvCxnSpPr/>
          <p:nvPr/>
        </p:nvCxnSpPr>
        <p:spPr>
          <a:xfrm flipH="1" rot="10800000">
            <a:off x="7673550" y="712675"/>
            <a:ext cx="1876800" cy="855300"/>
          </a:xfrm>
          <a:prstGeom prst="straightConnector1">
            <a:avLst/>
          </a:prstGeom>
          <a:noFill/>
          <a:ln cap="flat" cmpd="sng" w="19050">
            <a:solidFill>
              <a:srgbClr val="D9DF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442263"/>
            <a:ext cx="4258975" cy="425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/>
        </p:nvSpPr>
        <p:spPr>
          <a:xfrm>
            <a:off x="678725" y="530288"/>
            <a:ext cx="2362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SOURCE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02" name="Google Shape;102;p19"/>
          <p:cNvSpPr txBox="1"/>
          <p:nvPr>
            <p:ph idx="4294967295" type="subTitle"/>
          </p:nvPr>
        </p:nvSpPr>
        <p:spPr>
          <a:xfrm>
            <a:off x="678725" y="1305900"/>
            <a:ext cx="78501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List of Google Scholar IDs from </a:t>
            </a:r>
            <a:r>
              <a:rPr lang="en" sz="2000" u="sng">
                <a:solidFill>
                  <a:schemeClr val="accent5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CSRankings GitHub Repository</a:t>
            </a:r>
            <a:endParaRPr sz="2000">
              <a:solidFill>
                <a:schemeClr val="accent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832225" y="2111525"/>
            <a:ext cx="1865100" cy="1865100"/>
          </a:xfrm>
          <a:prstGeom prst="donut">
            <a:avLst>
              <a:gd fmla="val 25000" name="adj"/>
            </a:avLst>
          </a:prstGeom>
          <a:solidFill>
            <a:srgbClr val="394FE1">
              <a:alpha val="7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/>
          <p:nvPr/>
        </p:nvSpPr>
        <p:spPr>
          <a:xfrm rot="-1799783">
            <a:off x="3639411" y="2111636"/>
            <a:ext cx="1865004" cy="1865004"/>
          </a:xfrm>
          <a:prstGeom prst="blockArc">
            <a:avLst>
              <a:gd fmla="val 59661" name="adj1"/>
              <a:gd fmla="val 18087487" name="adj2"/>
              <a:gd fmla="val 24236" name="adj3"/>
            </a:avLst>
          </a:prstGeom>
          <a:solidFill>
            <a:srgbClr val="394FE1">
              <a:alpha val="7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/>
          <p:nvPr/>
        </p:nvSpPr>
        <p:spPr>
          <a:xfrm rot="-5400000">
            <a:off x="6446675" y="2111525"/>
            <a:ext cx="1865100" cy="1865100"/>
          </a:xfrm>
          <a:prstGeom prst="blockArc">
            <a:avLst>
              <a:gd fmla="val 6503210" name="adj1"/>
              <a:gd fmla="val 0" name="adj2"/>
              <a:gd fmla="val 25000" name="adj3"/>
            </a:avLst>
          </a:prstGeom>
          <a:solidFill>
            <a:srgbClr val="394FE1">
              <a:alpha val="7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idx="4294967295" type="subTitle"/>
          </p:nvPr>
        </p:nvSpPr>
        <p:spPr>
          <a:xfrm>
            <a:off x="1414075" y="2782325"/>
            <a:ext cx="7014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20K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" name="Google Shape;107;p19"/>
          <p:cNvSpPr txBox="1"/>
          <p:nvPr>
            <p:ph idx="4294967295" type="subTitle"/>
          </p:nvPr>
        </p:nvSpPr>
        <p:spPr>
          <a:xfrm>
            <a:off x="4107400" y="2782325"/>
            <a:ext cx="9291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16.5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K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" name="Google Shape;108;p19"/>
          <p:cNvSpPr txBox="1"/>
          <p:nvPr>
            <p:ph idx="4294967295" type="subTitle"/>
          </p:nvPr>
        </p:nvSpPr>
        <p:spPr>
          <a:xfrm>
            <a:off x="6914675" y="2782325"/>
            <a:ext cx="9291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13.2K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" name="Google Shape;109;p19"/>
          <p:cNvSpPr txBox="1"/>
          <p:nvPr>
            <p:ph idx="4294967295" type="subTitle"/>
          </p:nvPr>
        </p:nvSpPr>
        <p:spPr>
          <a:xfrm>
            <a:off x="1300250" y="4134500"/>
            <a:ext cx="9291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Repo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0" name="Google Shape;110;p19"/>
          <p:cNvSpPr txBox="1"/>
          <p:nvPr>
            <p:ph idx="4294967295" type="subTitle"/>
          </p:nvPr>
        </p:nvSpPr>
        <p:spPr>
          <a:xfrm>
            <a:off x="6703475" y="4134500"/>
            <a:ext cx="13515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Cleaned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1" name="Google Shape;111;p19"/>
          <p:cNvSpPr txBox="1"/>
          <p:nvPr>
            <p:ph idx="4294967295" type="subTitle"/>
          </p:nvPr>
        </p:nvSpPr>
        <p:spPr>
          <a:xfrm>
            <a:off x="3896175" y="4134500"/>
            <a:ext cx="13515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Scraped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/>
        </p:nvSpPr>
        <p:spPr>
          <a:xfrm>
            <a:off x="678725" y="530288"/>
            <a:ext cx="2362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SCRAPING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678725" y="2165400"/>
            <a:ext cx="3146100" cy="2031900"/>
          </a:xfrm>
          <a:prstGeom prst="rect">
            <a:avLst/>
          </a:prstGeom>
          <a:solidFill>
            <a:srgbClr val="EFF5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Name 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Affiliation 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Profile Image URL 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Verified Email at 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Homepage URL 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Research Topics List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4407025" y="2165400"/>
            <a:ext cx="4038900" cy="2031900"/>
          </a:xfrm>
          <a:prstGeom prst="rect">
            <a:avLst/>
          </a:prstGeom>
          <a:solidFill>
            <a:srgbClr val="EFF5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Citation (overall &amp; 5 yrs)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H-Index (overall &amp; 5 yrs)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I-Index (overall &amp; 5 yrs)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Citation List Year-wise 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Titles: Top 100 Cited Papers 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•  URLs: Top 100 Cited Papers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9" name="Google Shape;119;p20"/>
          <p:cNvSpPr txBox="1"/>
          <p:nvPr>
            <p:ph idx="4294967295" type="subTitle"/>
          </p:nvPr>
        </p:nvSpPr>
        <p:spPr>
          <a:xfrm>
            <a:off x="678725" y="1305900"/>
            <a:ext cx="38934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Data scraped per professor: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/>
        </p:nvSpPr>
        <p:spPr>
          <a:xfrm>
            <a:off x="678725" y="530300"/>
            <a:ext cx="4939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0038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AVOIDING GETTING BLOCKED</a:t>
            </a:r>
            <a:endParaRPr sz="3200">
              <a:solidFill>
                <a:srgbClr val="010038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125" name="Google Shape;125;p21"/>
          <p:cNvSpPr txBox="1"/>
          <p:nvPr>
            <p:ph idx="4294967295" type="subTitle"/>
          </p:nvPr>
        </p:nvSpPr>
        <p:spPr>
          <a:xfrm>
            <a:off x="678725" y="1305900"/>
            <a:ext cx="3692700" cy="30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Pass request headers to appear as a browser.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Random delays of 1-3 seconds between requests.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394FE1"/>
              </a:buClr>
              <a:buSzPts val="2000"/>
              <a:buFont typeface="Inter"/>
              <a:buChar char="➔"/>
            </a:pP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Divide across 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multiple</a:t>
            </a:r>
            <a:r>
              <a:rPr lang="en" sz="2000">
                <a:solidFill>
                  <a:srgbClr val="394FE1"/>
                </a:solidFill>
                <a:latin typeface="Inter"/>
                <a:ea typeface="Inter"/>
                <a:cs typeface="Inter"/>
                <a:sym typeface="Inter"/>
              </a:rPr>
              <a:t> IP addresses.</a:t>
            </a:r>
            <a:endParaRPr sz="2000">
              <a:solidFill>
                <a:srgbClr val="394FE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3825" y="341350"/>
            <a:ext cx="4460800" cy="446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